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8"/>
  </p:notesMasterIdLst>
  <p:handoutMasterIdLst>
    <p:handoutMasterId r:id="rId39"/>
  </p:handoutMasterIdLst>
  <p:sldIdLst>
    <p:sldId id="603" r:id="rId8"/>
    <p:sldId id="2383" r:id="rId9"/>
    <p:sldId id="2454" r:id="rId10"/>
    <p:sldId id="2476" r:id="rId11"/>
    <p:sldId id="2477" r:id="rId12"/>
    <p:sldId id="2475" r:id="rId13"/>
    <p:sldId id="2505" r:id="rId14"/>
    <p:sldId id="2506" r:id="rId15"/>
    <p:sldId id="2530" r:id="rId16"/>
    <p:sldId id="2511" r:id="rId17"/>
    <p:sldId id="2508" r:id="rId18"/>
    <p:sldId id="2507" r:id="rId19"/>
    <p:sldId id="2510" r:id="rId20"/>
    <p:sldId id="2512" r:id="rId21"/>
    <p:sldId id="2513" r:id="rId22"/>
    <p:sldId id="2518" r:id="rId23"/>
    <p:sldId id="2519" r:id="rId24"/>
    <p:sldId id="2521" r:id="rId25"/>
    <p:sldId id="2520" r:id="rId26"/>
    <p:sldId id="2498" r:id="rId27"/>
    <p:sldId id="2465" r:id="rId28"/>
    <p:sldId id="2532" r:id="rId29"/>
    <p:sldId id="2473" r:id="rId30"/>
    <p:sldId id="2531" r:id="rId31"/>
    <p:sldId id="2527" r:id="rId32"/>
    <p:sldId id="2528" r:id="rId33"/>
    <p:sldId id="2470" r:id="rId34"/>
    <p:sldId id="2529" r:id="rId35"/>
    <p:sldId id="2478" r:id="rId36"/>
    <p:sldId id="582" r:id="rId3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000000"/>
    <a:srgbClr val="1D1D1A"/>
    <a:srgbClr val="221815"/>
    <a:srgbClr val="91A2BF"/>
    <a:srgbClr val="66BA36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6291" autoAdjust="0"/>
  </p:normalViewPr>
  <p:slideViewPr>
    <p:cSldViewPr snapToGrid="0" snapToObjects="1">
      <p:cViewPr varScale="1">
        <p:scale>
          <a:sx n="126" d="100"/>
          <a:sy n="126" d="100"/>
        </p:scale>
        <p:origin x="216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98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hyperlink" Target="https://chenzomi12.github.io/" TargetMode="Externa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.png"/><Relationship Id="rId5" Type="http://schemas.openxmlformats.org/officeDocument/2006/relationships/hyperlink" Target="https://github.com/chenzomi12/DeepLearningSystem" TargetMode="External"/><Relationship Id="rId4" Type="http://schemas.openxmlformats.org/officeDocument/2006/relationships/hyperlink" Target="https://chenzomi12.github.i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52C5864-68A3-E330-0C47-D970E8AFE7C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9A229D-654C-8D6D-EE3C-1215781A552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24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2024/8/11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ED477B7-DF83-6070-5B1C-B187E909A461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775FBA-C50E-0E57-0850-F35A3235C31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35A4A-E15C-EEDF-B5DF-50345280460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16A85B-5E78-6280-EFBF-68DDE18F625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60528" y="19101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F9DFC8B-C144-A520-665B-77B20ACE4737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1FF6EF-58A2-B134-6EAC-D38F54C482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8F5F5ACC-664A-6756-DA4C-5C9A7E83FE7F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2EA65D-E4BA-4B2C-6093-4E9904C24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94740" y="469968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u="sng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u="sng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</a:t>
            </a:r>
            <a:r>
              <a:rPr lang="en-US" altLang="zh-CN" sz="1000" u="sng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u="sng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B7E3EA-0610-C97C-33AC-7CFE62ECE81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05" y="4660284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www.therobotreport.com/nvidia-releases-isaac-simulation-on-omniverse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Figure's new humanoid robot leverages OpenAI for natural speech  conversations | TechCrunch">
            <a:extLst>
              <a:ext uri="{FF2B5EF4-FFF2-40B4-BE49-F238E27FC236}">
                <a16:creationId xmlns:a16="http://schemas.microsoft.com/office/drawing/2014/main" id="{C80CF6BB-3F61-7E80-4B4B-0F68B5E15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930" y="-101600"/>
            <a:ext cx="12372622" cy="69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4370" y="780790"/>
            <a:ext cx="1588022" cy="1588022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46016" y="1574801"/>
            <a:ext cx="10846085" cy="3424234"/>
          </a:xfrm>
          <a:prstGeom prst="rect">
            <a:avLst/>
          </a:prstGeom>
          <a:solidFill>
            <a:srgbClr val="1D1D1A">
              <a:alpha val="74118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9600" dirty="0">
                <a:solidFill>
                  <a:schemeClr val="tx2"/>
                </a:solidFill>
              </a:rPr>
              <a:t>具身智能</a:t>
            </a:r>
            <a:endParaRPr lang="en-US" altLang="zh-CN" sz="9600" dirty="0">
              <a:solidFill>
                <a:schemeClr val="tx2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z="9600" dirty="0">
                <a:solidFill>
                  <a:schemeClr val="tx2"/>
                </a:solidFill>
              </a:rPr>
              <a:t>初了解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C3ABD7-E8B0-C499-B0EE-E2B6423993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r>
              <a:rPr lang="zh-CN" altLang="en-US" dirty="0"/>
              <a:t> 具身机器人</a:t>
            </a:r>
          </a:p>
        </p:txBody>
      </p:sp>
    </p:spTree>
    <p:extLst>
      <p:ext uri="{BB962C8B-B14F-4D97-AF65-F5344CB8AC3E}">
        <p14:creationId xmlns:p14="http://schemas.microsoft.com/office/powerpoint/2010/main" val="3346567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147626-63B0-6B86-BA44-CCB7CE485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具身的机器人形态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1C4433C-60E4-3C0A-47F1-30B5B28583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具身智体与物理环境互动，形态包括机器人、智能家电、智能眼镜和自动驾驶车辆等。其中，人型机器人作为最突出的具身形态之一，备受关注。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2DF4ED-2C7A-99DD-1287-BF2F0DD79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931" y="2457926"/>
            <a:ext cx="5666899" cy="40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8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147626-63B0-6B86-BA44-CCB7CE485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具身的机器人形态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1C4433C-60E4-3C0A-47F1-30B5B28583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具身机器人一般可分为：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b="1" dirty="0"/>
              <a:t>固定基座型</a:t>
            </a:r>
            <a:r>
              <a:rPr lang="zh-CN" altLang="en-US" dirty="0"/>
              <a:t>，如机械臂，常应用在实验室自动化合成、教育、工业等领域中；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b="1" dirty="0"/>
              <a:t>轮式机器人</a:t>
            </a:r>
            <a:r>
              <a:rPr lang="zh-CN" altLang="en-US" dirty="0"/>
              <a:t>，因高效的机动性而闻名，广泛应用于物流、仓储和安全检查；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b="1" dirty="0"/>
              <a:t>履带机器人</a:t>
            </a:r>
            <a:r>
              <a:rPr lang="zh-CN" altLang="en-US" dirty="0"/>
              <a:t>，具有强大的越野能力和机动性，在农业、建筑和灾难场景的应对方面显示出潜力；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b="1" dirty="0"/>
              <a:t>仿生机器人</a:t>
            </a:r>
            <a:r>
              <a:rPr lang="zh-CN" altLang="en-US" dirty="0"/>
              <a:t>，通过模拟自然生物的有效运动和功能，在复杂和动态的环境中执行任务。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b="1" dirty="0"/>
              <a:t>四足机器人</a:t>
            </a:r>
            <a:r>
              <a:rPr lang="zh-CN" altLang="en-US" dirty="0"/>
              <a:t>，以其稳定性和适应性而闻名，非常适合复杂地形的探测、救援任务和军事应用。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b="1" dirty="0"/>
              <a:t>人形机器人</a:t>
            </a:r>
            <a:r>
              <a:rPr lang="zh-CN" altLang="en-US" dirty="0"/>
              <a:t>，以其灵巧手为关键，在服务业、医疗保健和协作环境等领域广泛应用。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36084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147626-63B0-6B86-BA44-CCB7CE485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具身的机器人形态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1C4433C-60E4-3C0A-47F1-30B5B28583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具身机器人一般可分为：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b="1" dirty="0"/>
              <a:t>固定基座型</a:t>
            </a:r>
            <a:r>
              <a:rPr lang="zh-CN" altLang="en-US" dirty="0"/>
              <a:t>，如机械臂，常应用在实验室自动化合成、教育、工业等领域中；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b="1" dirty="0"/>
              <a:t>轮式机器人</a:t>
            </a:r>
            <a:r>
              <a:rPr lang="zh-CN" altLang="en-US" dirty="0"/>
              <a:t>，因高效的机动性而闻名，广泛应用于物流、仓储和安全检查；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b="1" dirty="0"/>
              <a:t>履带机器人</a:t>
            </a:r>
            <a:r>
              <a:rPr lang="zh-CN" altLang="en-US" dirty="0"/>
              <a:t>，具有强大的越野能力和机动性，在农业、建筑和灾难场景的应对方面显示出潜力；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b="1" dirty="0"/>
              <a:t>仿生机器人</a:t>
            </a:r>
            <a:r>
              <a:rPr lang="zh-CN" altLang="en-US" dirty="0"/>
              <a:t>，通过模拟自然生物的有效运动和功能，在复杂和动态的环境中执行任务。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C00000"/>
                </a:solidFill>
              </a:rPr>
              <a:t>四足机器人</a:t>
            </a:r>
            <a:r>
              <a:rPr lang="zh-CN" altLang="en-US" dirty="0">
                <a:solidFill>
                  <a:srgbClr val="C00000"/>
                </a:solidFill>
              </a:rPr>
              <a:t>，以其稳定性和适应性而闻名，非常适合复杂地形的探测、救援任务和军事应用。</a:t>
            </a:r>
            <a:endParaRPr lang="en-US" altLang="zh-CN" dirty="0">
              <a:solidFill>
                <a:srgbClr val="C00000"/>
              </a:solidFill>
            </a:endParaRPr>
          </a:p>
          <a:p>
            <a:pPr marL="694190" lvl="1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C00000"/>
                </a:solidFill>
              </a:rPr>
              <a:t>人形机器人</a:t>
            </a:r>
            <a:r>
              <a:rPr lang="zh-CN" altLang="en-US" dirty="0">
                <a:solidFill>
                  <a:srgbClr val="C00000"/>
                </a:solidFill>
              </a:rPr>
              <a:t>，以其灵巧手为关键，在服务业、医疗保健和协作环境等领域广泛应用。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405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C3ABD7-E8B0-C499-B0EE-E2B6423993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r>
              <a:rPr lang="zh-CN" altLang="en-US" dirty="0"/>
              <a:t> 具身仿真</a:t>
            </a:r>
          </a:p>
        </p:txBody>
      </p:sp>
    </p:spTree>
    <p:extLst>
      <p:ext uri="{BB962C8B-B14F-4D97-AF65-F5344CB8AC3E}">
        <p14:creationId xmlns:p14="http://schemas.microsoft.com/office/powerpoint/2010/main" val="2130152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77072B7-4545-7D29-9CFD-CE498CF1A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具身仿真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19BC66-EECC-43EA-D128-8835A6193D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29360"/>
            <a:ext cx="10963473" cy="5125720"/>
          </a:xfrm>
        </p:spPr>
        <p:txBody>
          <a:bodyPr/>
          <a:lstStyle/>
          <a:p>
            <a:r>
              <a:rPr lang="zh-CN" altLang="en-US" dirty="0"/>
              <a:t>具有多样环境中进行测试的可扩展性，快速的原型设计能力，能够为广泛研究群体提供便利，提供用于精确研究的可控环境，生成用于训练和评估数据，并提供算法比较的标准化基准。</a:t>
            </a:r>
            <a:endParaRPr lang="en-US" altLang="zh-CN" dirty="0"/>
          </a:p>
          <a:p>
            <a:r>
              <a:rPr lang="zh-CN" altLang="en-US" dirty="0"/>
              <a:t>为了使智体能够与环境互动，必须构建一个物理的仿真模拟环境。需要考虑环境物理特性、目标属性及其相互作用的反馈结果。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49952B-0642-1F46-CDE3-8CFC74556556}"/>
              </a:ext>
            </a:extLst>
          </p:cNvPr>
          <p:cNvSpPr txBox="1"/>
          <p:nvPr/>
        </p:nvSpPr>
        <p:spPr>
          <a:xfrm>
            <a:off x="2732010" y="6357262"/>
            <a:ext cx="61010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600" b="0" i="0" u="none" strike="noStrike" dirty="0">
                <a:effectLst/>
                <a:latin typeface="Gill Sans MT" panose="020B0502020104020203" pitchFamily="34" charset="0"/>
                <a:hlinkClick r:id="rId2"/>
              </a:rPr>
              <a:t>NVIDIA releases Isaac simulation on Omniverse</a:t>
            </a:r>
          </a:p>
        </p:txBody>
      </p:sp>
      <p:pic>
        <p:nvPicPr>
          <p:cNvPr id="4098" name="Picture 2" descr="NVIDIA releases Isaac simulation on Omniverse - The Robot Report">
            <a:extLst>
              <a:ext uri="{FF2B5EF4-FFF2-40B4-BE49-F238E27FC236}">
                <a16:creationId xmlns:a16="http://schemas.microsoft.com/office/drawing/2014/main" id="{21938C0F-59F8-DE61-7B83-021A1D7A9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5" y="3385333"/>
            <a:ext cx="5139531" cy="286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VIDIA Omniverse Enterprise Platform">
            <a:extLst>
              <a:ext uri="{FF2B5EF4-FFF2-40B4-BE49-F238E27FC236}">
                <a16:creationId xmlns:a16="http://schemas.microsoft.com/office/drawing/2014/main" id="{53B2B942-B6EC-10DA-58F4-86E2F97E4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05" y="3346188"/>
            <a:ext cx="5139531" cy="289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056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C522F7E-F8DC-5598-B8C1-368EE7B0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8BF0DB4-3861-8E5D-0AAA-1B3DBBDE6A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 descr="NVIDIA announces new robotics products at GTC 2024 - The Robot Report">
            <a:extLst>
              <a:ext uri="{FF2B5EF4-FFF2-40B4-BE49-F238E27FC236}">
                <a16:creationId xmlns:a16="http://schemas.microsoft.com/office/drawing/2014/main" id="{F53DD289-6281-5B0B-F690-7159402E2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325" y="0"/>
            <a:ext cx="12513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319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77072B7-4545-7D29-9CFD-CE498CF1A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具身仿真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19BC66-EECC-43EA-D128-8835A6193D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4815668" cy="499491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altLang="zh-CN" sz="28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/>
              <a:t>基于底层仿真的通用平台</a:t>
            </a:r>
            <a:endParaRPr lang="en-US" altLang="zh-CN" sz="2800" dirty="0"/>
          </a:p>
          <a:p>
            <a:pPr marL="514350" indent="-514350">
              <a:buFont typeface="+mj-lt"/>
              <a:buAutoNum type="arabicPeriod"/>
            </a:pPr>
            <a:endParaRPr lang="en-US" altLang="zh-CN" sz="2800" dirty="0"/>
          </a:p>
          <a:p>
            <a:pPr marL="514350" indent="-514350">
              <a:buFont typeface="+mj-lt"/>
              <a:buAutoNum type="arabicPeriod"/>
            </a:pPr>
            <a:endParaRPr lang="en-US" altLang="zh-CN" sz="28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/>
              <a:t>基于真实场景的仿真平台</a:t>
            </a:r>
            <a:endParaRPr lang="en-US" altLang="zh-CN" sz="280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2823C08-BD89-E963-FC31-F66A0DECB3D9}"/>
              </a:ext>
            </a:extLst>
          </p:cNvPr>
          <p:cNvGrpSpPr/>
          <p:nvPr/>
        </p:nvGrpSpPr>
        <p:grpSpPr>
          <a:xfrm>
            <a:off x="5486455" y="1365470"/>
            <a:ext cx="5821626" cy="4989605"/>
            <a:chOff x="5141014" y="1128525"/>
            <a:chExt cx="6265393" cy="5369952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B267E96F-FC08-3A02-905C-F6F431C6A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9857" y="1128525"/>
              <a:ext cx="6146745" cy="2332801"/>
            </a:xfrm>
            <a:prstGeom prst="rect">
              <a:avLst/>
            </a:prstGeom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7B583BE-EDEC-BE9C-AFFD-8CE93A8BFDDC}"/>
                </a:ext>
              </a:extLst>
            </p:cNvPr>
            <p:cNvGrpSpPr/>
            <p:nvPr/>
          </p:nvGrpSpPr>
          <p:grpSpPr>
            <a:xfrm>
              <a:off x="5141014" y="3500120"/>
              <a:ext cx="6265393" cy="2998357"/>
              <a:chOff x="4968294" y="3581400"/>
              <a:chExt cx="6265393" cy="2998357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F091FFC1-9E40-C74C-029E-AACA0A96EF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8325" b="2670"/>
              <a:stretch/>
            </p:blipFill>
            <p:spPr>
              <a:xfrm>
                <a:off x="5120694" y="6299586"/>
                <a:ext cx="6062246" cy="280171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02744169-04B2-A66A-48C7-BB54F57201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15469"/>
              <a:stretch/>
            </p:blipFill>
            <p:spPr>
              <a:xfrm>
                <a:off x="4968294" y="3581400"/>
                <a:ext cx="6265393" cy="27181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85360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7DBD061-B516-785C-7071-BEC8C0A9D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基于底层仿真的通用平台</a:t>
            </a:r>
            <a:endParaRPr lang="en-US" altLang="zh-CN" sz="28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D638328-7A48-38A1-F2E1-B04B55AA83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通用平台，提供与物理世界高度相似的虚拟环境，用于算法开发和模型训练，具有显著的成本、时间和安全优势；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BC159D6-791A-C5EF-9D15-7C9B4078FCE1}"/>
              </a:ext>
            </a:extLst>
          </p:cNvPr>
          <p:cNvGrpSpPr/>
          <p:nvPr/>
        </p:nvGrpSpPr>
        <p:grpSpPr>
          <a:xfrm>
            <a:off x="2273168" y="2716039"/>
            <a:ext cx="7650425" cy="3583547"/>
            <a:chOff x="2773735" y="3429000"/>
            <a:chExt cx="5821626" cy="278598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32D17EE-D73E-11D2-0409-7CAEA09BF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325" b="2670"/>
            <a:stretch/>
          </p:blipFill>
          <p:spPr>
            <a:xfrm>
              <a:off x="2915341" y="5954660"/>
              <a:ext cx="5632868" cy="260327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EEECA71-4B61-7FFA-4539-44B2B0C23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5469"/>
            <a:stretch/>
          </p:blipFill>
          <p:spPr>
            <a:xfrm>
              <a:off x="2773735" y="3429000"/>
              <a:ext cx="5821626" cy="25256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1520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7DBD061-B516-785C-7071-BEC8C0A9D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2.</a:t>
            </a:r>
            <a:r>
              <a:rPr lang="zh-CN" altLang="en-US" sz="2800" dirty="0"/>
              <a:t> 基于真实场景的仿真平台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D638328-7A48-38A1-F2E1-B04B55AA83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基于现实世界环境的平台，从现实世界收集数据，创建逼真的 </a:t>
            </a:r>
            <a:r>
              <a:rPr lang="en-US" altLang="zh-CN" dirty="0"/>
              <a:t>3</a:t>
            </a:r>
            <a:r>
              <a:rPr lang="en" altLang="zh-CN" dirty="0"/>
              <a:t>D </a:t>
            </a:r>
            <a:r>
              <a:rPr lang="zh-CN" altLang="en-US" dirty="0"/>
              <a:t>资源，并使用 </a:t>
            </a:r>
            <a:r>
              <a:rPr lang="en" altLang="zh-CN" dirty="0"/>
              <a:t>UE5 </a:t>
            </a:r>
            <a:r>
              <a:rPr lang="zh-CN" altLang="en-US" dirty="0"/>
              <a:t>和 </a:t>
            </a:r>
            <a:r>
              <a:rPr lang="en" altLang="zh-CN" dirty="0"/>
              <a:t>Unity </a:t>
            </a:r>
            <a:r>
              <a:rPr lang="zh-CN" altLang="en-US" dirty="0"/>
              <a:t>等 </a:t>
            </a:r>
            <a:r>
              <a:rPr lang="en-US" altLang="zh-CN" dirty="0"/>
              <a:t>3</a:t>
            </a:r>
            <a:r>
              <a:rPr lang="en" altLang="zh-CN" dirty="0"/>
              <a:t>D </a:t>
            </a:r>
            <a:r>
              <a:rPr lang="zh-CN" altLang="en-US" dirty="0"/>
              <a:t>游戏引擎构建场景。</a:t>
            </a:r>
            <a:r>
              <a:rPr lang="zh-CN" altLang="en-US" b="1" dirty="0"/>
              <a:t>具身智能研究首选。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FFFB8D-24D7-23AC-49A8-38016B72E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876" y="2824638"/>
            <a:ext cx="8593009" cy="326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35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4950546" y="560870"/>
            <a:ext cx="1226734" cy="60752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9AB359-941C-0E8B-0D31-395008222D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04.</a:t>
            </a:r>
            <a:r>
              <a:rPr lang="zh-CN" altLang="en-US" dirty="0"/>
              <a:t> 算法路线与</a:t>
            </a:r>
            <a:endParaRPr lang="en-US" altLang="zh-CN" dirty="0"/>
          </a:p>
          <a:p>
            <a:r>
              <a:rPr lang="zh-CN" altLang="en-US" dirty="0"/>
              <a:t>大模型关系</a:t>
            </a:r>
          </a:p>
        </p:txBody>
      </p:sp>
    </p:spTree>
    <p:extLst>
      <p:ext uri="{BB962C8B-B14F-4D97-AF65-F5344CB8AC3E}">
        <p14:creationId xmlns:p14="http://schemas.microsoft.com/office/powerpoint/2010/main" val="261652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33BB11D-7C13-04E8-37DA-79F5A149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具身智能 </a:t>
            </a:r>
            <a:r>
              <a:rPr lang="en" altLang="zh-CN" dirty="0"/>
              <a:t>Embodied Intelligence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F2F178-A2D1-EB48-66AC-5917E8F7D5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具身智能（</a:t>
            </a:r>
            <a:r>
              <a:rPr lang="en" altLang="zh-CN" dirty="0"/>
              <a:t>Embodied Intelligence</a:t>
            </a:r>
            <a:r>
              <a:rPr lang="zh-CN" altLang="en-US" dirty="0"/>
              <a:t>）高级机器智能形式，它使机器人能够像人类一样感知和理解环境，并通过自主学习和适应性行为来完成任务。机器人的能力和实现过程抽象为：</a:t>
            </a:r>
            <a:endParaRPr lang="en-US" altLang="zh-CN" dirty="0"/>
          </a:p>
          <a:p>
            <a:endParaRPr lang="en-US" altLang="zh-CN" dirty="0"/>
          </a:p>
          <a:p>
            <a:pPr marL="0" indent="0" algn="ctr">
              <a:buNone/>
            </a:pPr>
            <a:r>
              <a:rPr lang="zh-CN" altLang="en-US" sz="6000" b="1" dirty="0"/>
              <a:t>感知 </a:t>
            </a:r>
            <a:r>
              <a:rPr lang="en-US" altLang="zh-CN" sz="6000" b="1" dirty="0"/>
              <a:t>-</a:t>
            </a:r>
            <a:r>
              <a:rPr lang="zh-CN" altLang="en-US" sz="6000" b="1" dirty="0"/>
              <a:t> 决策 </a:t>
            </a:r>
            <a:r>
              <a:rPr lang="en-US" altLang="zh-CN" sz="6000" b="1" dirty="0"/>
              <a:t>-</a:t>
            </a:r>
            <a:r>
              <a:rPr lang="zh-CN" altLang="en-US" sz="6000" b="1" dirty="0"/>
              <a:t> 执行</a:t>
            </a:r>
            <a:endParaRPr lang="en-US" altLang="zh-CN" sz="6000" b="1" dirty="0"/>
          </a:p>
        </p:txBody>
      </p:sp>
    </p:spTree>
    <p:extLst>
      <p:ext uri="{BB962C8B-B14F-4D97-AF65-F5344CB8AC3E}">
        <p14:creationId xmlns:p14="http://schemas.microsoft.com/office/powerpoint/2010/main" val="123689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86E938-96B4-E698-2749-3E49C183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具身感知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1EBFB2B-4711-EB07-C1AF-F8D51545AC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 fontAlgn="base"/>
            <a:r>
              <a:rPr lang="zh-CN" altLang="en-US" dirty="0"/>
              <a:t>负责获取和处理环境信息，为智能体的决策 </a:t>
            </a:r>
            <a:r>
              <a:rPr lang="en-US" altLang="zh-CN" dirty="0"/>
              <a:t>Decision</a:t>
            </a:r>
            <a:r>
              <a:rPr lang="zh-CN" altLang="en-US" dirty="0"/>
              <a:t> 和执行 </a:t>
            </a:r>
            <a:r>
              <a:rPr lang="en-US" altLang="zh-CN" dirty="0"/>
              <a:t>Control/Action</a:t>
            </a:r>
            <a:r>
              <a:rPr lang="zh-CN" altLang="en-US" dirty="0"/>
              <a:t> 提供依据。可以通过两种方式实现：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全感知，构建包含操作环境各种知识的大规模数据库或者环境；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具身交互感知，通过智能体与环境实时交互获取感知反馈，利用算法构建环境表征。</a:t>
            </a:r>
          </a:p>
        </p:txBody>
      </p:sp>
    </p:spTree>
    <p:extLst>
      <p:ext uri="{BB962C8B-B14F-4D97-AF65-F5344CB8AC3E}">
        <p14:creationId xmlns:p14="http://schemas.microsoft.com/office/powerpoint/2010/main" val="120705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86E938-96B4-E698-2749-3E49C183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具身决策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1EBFB2B-4711-EB07-C1AF-F8D51545AC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 fontAlgn="base"/>
            <a:r>
              <a:rPr lang="zh-CN" altLang="en-US" dirty="0"/>
              <a:t>决策是具身智能的核心，需要类似大脑的处理能力，以满足机器人在理解指令、分解任务、规划子任务、识别物体等需求。</a:t>
            </a:r>
            <a:endParaRPr lang="en-US" altLang="zh-CN" dirty="0"/>
          </a:p>
          <a:p>
            <a:pPr algn="l" fontAlgn="base"/>
            <a:r>
              <a:rPr lang="zh-CN" altLang="en-US" dirty="0"/>
              <a:t>大模型的突破为具身决策提供了新思路。大模型充当智体，利用强大语言理解和生成能力，与人类进行多维度交互，更好地理解指令和意图，生成恰当的响应和行为。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03FB3-A942-104B-0012-D115ED355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21" y="3463164"/>
            <a:ext cx="8264920" cy="28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80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86E938-96B4-E698-2749-3E49C183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具身控制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1EBFB2B-4711-EB07-C1AF-F8D51545AC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 fontAlgn="base"/>
            <a:r>
              <a:rPr lang="zh-CN" altLang="en-US" dirty="0"/>
              <a:t>控制根据感知信息和决策指令，协调机器人各部件的运动，实现智能化的行为控制。</a:t>
            </a:r>
            <a:endParaRPr lang="en-US" altLang="zh-CN" dirty="0"/>
          </a:p>
          <a:p>
            <a:pPr algn="l" fontAlgn="base"/>
            <a:r>
              <a:rPr lang="zh-CN" altLang="en-US" dirty="0"/>
              <a:t>多传感器融合通过综合利用多传感器信息，提高对环境感知和理解能力，实现更好的控制。</a:t>
            </a:r>
          </a:p>
        </p:txBody>
      </p:sp>
    </p:spTree>
    <p:extLst>
      <p:ext uri="{BB962C8B-B14F-4D97-AF65-F5344CB8AC3E}">
        <p14:creationId xmlns:p14="http://schemas.microsoft.com/office/powerpoint/2010/main" val="156449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382047A-0608-04EF-50EC-15F65B1D3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搞清楚一些概念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A714AF1-51CC-123C-EC65-3B41D3435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具身感知、具身交互、具身大模型、具身控制之间的关系。</a:t>
            </a:r>
          </a:p>
        </p:txBody>
      </p:sp>
    </p:spTree>
    <p:extLst>
      <p:ext uri="{BB962C8B-B14F-4D97-AF65-F5344CB8AC3E}">
        <p14:creationId xmlns:p14="http://schemas.microsoft.com/office/powerpoint/2010/main" val="669753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6426F8-AE63-FED3-1C6A-4270F2B700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r>
              <a:rPr lang="zh-CN" altLang="en-US" dirty="0"/>
              <a:t> 具身大模型</a:t>
            </a:r>
          </a:p>
        </p:txBody>
      </p:sp>
    </p:spTree>
    <p:extLst>
      <p:ext uri="{BB962C8B-B14F-4D97-AF65-F5344CB8AC3E}">
        <p14:creationId xmlns:p14="http://schemas.microsoft.com/office/powerpoint/2010/main" val="923897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D039DBA-C2F6-3B96-FFA7-835D49B4A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具身大模型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EEACA7-44F0-C433-EAEC-21968C95DF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一方面商业上，初创公司并没有足够的科研、算法实力研究自己的大模型；</a:t>
            </a:r>
            <a:endParaRPr lang="en-US" altLang="zh-CN" dirty="0"/>
          </a:p>
          <a:p>
            <a:r>
              <a:rPr lang="zh-CN" altLang="en-US" dirty="0"/>
              <a:t>另一方面技术上，具身大模型不是真正的大模型，只是使用了大模型的</a:t>
            </a:r>
            <a:r>
              <a:rPr lang="en-US" altLang="zh-CN" dirty="0"/>
              <a:t> API</a:t>
            </a:r>
            <a:r>
              <a:rPr lang="zh-CN" altLang="en-US" dirty="0"/>
              <a:t> 或者能力而已；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46558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D039DBA-C2F6-3B96-FFA7-835D49B4A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具身大模型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EEACA7-44F0-C433-EAEC-21968C95DF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具身大模型的能力，体现在具身感知、具身决策、具身执行中使用了大模型。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BEDC99-3EDC-CD66-2609-8871265BBB0F}"/>
              </a:ext>
            </a:extLst>
          </p:cNvPr>
          <p:cNvSpPr txBox="1"/>
          <p:nvPr/>
        </p:nvSpPr>
        <p:spPr>
          <a:xfrm>
            <a:off x="2188611" y="2882433"/>
            <a:ext cx="783351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zh-CN" altLang="en-US" sz="6000" b="1" dirty="0"/>
              <a:t>感知 </a:t>
            </a:r>
            <a:r>
              <a:rPr lang="en-US" altLang="zh-CN" sz="6000" b="1" dirty="0"/>
              <a:t>-</a:t>
            </a:r>
            <a:r>
              <a:rPr lang="zh-CN" altLang="en-US" sz="6000" b="1" dirty="0"/>
              <a:t> 决策 </a:t>
            </a:r>
            <a:r>
              <a:rPr lang="en-US" altLang="zh-CN" sz="6000" b="1" dirty="0"/>
              <a:t>-</a:t>
            </a:r>
            <a:r>
              <a:rPr lang="zh-CN" altLang="en-US" sz="6000" b="1" dirty="0"/>
              <a:t> 执行</a:t>
            </a:r>
            <a:endParaRPr lang="en-US" altLang="zh-CN" sz="60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BB2282-8C78-EAA5-2427-7B11073EA59D}"/>
              </a:ext>
            </a:extLst>
          </p:cNvPr>
          <p:cNvSpPr txBox="1"/>
          <p:nvPr/>
        </p:nvSpPr>
        <p:spPr>
          <a:xfrm>
            <a:off x="3047841" y="4569742"/>
            <a:ext cx="6101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/>
              <a:t>大模型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3F246D2D-2385-7C8E-240C-F7B8FC3BFC42}"/>
              </a:ext>
            </a:extLst>
          </p:cNvPr>
          <p:cNvCxnSpPr>
            <a:stCxn id="5" idx="0"/>
            <a:endCxn id="8" idx="2"/>
          </p:cNvCxnSpPr>
          <p:nvPr/>
        </p:nvCxnSpPr>
        <p:spPr>
          <a:xfrm flipV="1">
            <a:off x="6098381" y="3898096"/>
            <a:ext cx="6990" cy="671646"/>
          </a:xfrm>
          <a:prstGeom prst="straightConnector1">
            <a:avLst/>
          </a:prstGeom>
          <a:ln w="57150">
            <a:solidFill>
              <a:srgbClr val="5957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669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6F0172-BDF2-CCFB-61C2-8EB556A3D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大模型对具身智能的影响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AE5F71E-6A5D-4660-81C6-C852F06119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业界具身智能大模型在实验室研发阶段，机器人通过视觉大模型对环境理解，语言大模型对任务进行分解，具身大模型生成机器人可执行的行为轨迹及代码。大模型让机器人在环境交互感知、自主规划、决策、行动方面有质的飞跃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F99A38D-0BC6-808A-18D6-E29EF4A4D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4" t="3385" r="2973" b="32230"/>
          <a:stretch/>
        </p:blipFill>
        <p:spPr>
          <a:xfrm>
            <a:off x="609655" y="3129666"/>
            <a:ext cx="11172125" cy="316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05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0FF2EED-F142-6197-82BD-FF42F0E8B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采访视频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3227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DCB8CE-6B03-8BE8-3ACC-CE7C4ECCD7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r>
              <a:rPr lang="zh-CN" altLang="en-US" dirty="0"/>
              <a:t> 具身智能的定义</a:t>
            </a:r>
          </a:p>
        </p:txBody>
      </p:sp>
    </p:spTree>
    <p:extLst>
      <p:ext uri="{BB962C8B-B14F-4D97-AF65-F5344CB8AC3E}">
        <p14:creationId xmlns:p14="http://schemas.microsoft.com/office/powerpoint/2010/main" val="3458973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89C500-833C-AD87-50CD-C011500D0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具身智能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8BE5650-1BD6-5F54-F405-AC6B201E84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通过在物理和数字世界中的学习和进化，实现理解世界、互动交互并完成任务的目标。由“本体”和“智能体”组成，并在真实的世界复杂环境中执行任务。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2342B54-8781-7C4D-5470-543B4FC0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54" y="3166026"/>
            <a:ext cx="10611833" cy="259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96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876AB96-2442-5687-BCAD-0B9842B20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具身智能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AB383C-CED1-18C2-15CF-7522C1FF66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algn="l">
              <a:lnSpc>
                <a:spcPct val="200000"/>
              </a:lnSpc>
            </a:pPr>
            <a:r>
              <a:rPr lang="zh-CN" altLang="en-US" b="1" dirty="0"/>
              <a:t>具身智能关键：</a:t>
            </a:r>
            <a:r>
              <a:rPr lang="zh-CN" altLang="en-US" dirty="0"/>
              <a:t>在于机器人能够通过视觉识别身边物理环境并做出决策和行动。</a:t>
            </a:r>
          </a:p>
          <a:p>
            <a:pPr algn="l">
              <a:lnSpc>
                <a:spcPct val="200000"/>
              </a:lnSpc>
            </a:pPr>
            <a:r>
              <a:rPr lang="zh-CN" altLang="en-US" b="1" dirty="0"/>
              <a:t>大模型关系：</a:t>
            </a:r>
            <a:r>
              <a:rPr lang="zh-CN" altLang="en-US" dirty="0"/>
              <a:t>多模态大模型 </a:t>
            </a:r>
            <a:r>
              <a:rPr lang="en-US" altLang="zh-CN" dirty="0"/>
              <a:t>(</a:t>
            </a:r>
            <a:r>
              <a:rPr lang="en" altLang="zh-CN" dirty="0"/>
              <a:t>MLM) </a:t>
            </a:r>
            <a:r>
              <a:rPr lang="zh-CN" altLang="en-US" dirty="0"/>
              <a:t>出现，使其成为具身智体大脑的较为有前途架构。</a:t>
            </a:r>
            <a:endParaRPr lang="en-US" altLang="zh-CN" dirty="0"/>
          </a:p>
          <a:p>
            <a:pPr algn="l">
              <a:lnSpc>
                <a:spcPct val="200000"/>
              </a:lnSpc>
            </a:pPr>
            <a:endParaRPr lang="en-US" altLang="zh-CN" dirty="0"/>
          </a:p>
          <a:p>
            <a:pPr marL="0" indent="0" algn="ctr">
              <a:lnSpc>
                <a:spcPct val="200000"/>
              </a:lnSpc>
              <a:buNone/>
            </a:pPr>
            <a:r>
              <a:rPr lang="zh-CN" altLang="en-US" sz="2400" dirty="0"/>
              <a:t>具身智能 </a:t>
            </a:r>
            <a:r>
              <a:rPr lang="en-US" altLang="zh-CN" sz="2400" dirty="0"/>
              <a:t>=</a:t>
            </a:r>
            <a:r>
              <a:rPr lang="zh-CN" altLang="en-US" sz="2400" dirty="0"/>
              <a:t> 视觉</a:t>
            </a:r>
            <a:r>
              <a:rPr lang="en-US" altLang="zh-CN" sz="2400" dirty="0"/>
              <a:t>/</a:t>
            </a:r>
            <a:r>
              <a:rPr lang="zh-CN" altLang="en-US" sz="2400" dirty="0"/>
              <a:t>触觉感知输入 </a:t>
            </a:r>
            <a:r>
              <a:rPr lang="en-US" altLang="zh-CN" sz="2400" dirty="0"/>
              <a:t>+</a:t>
            </a:r>
            <a:r>
              <a:rPr lang="zh-CN" altLang="en-US" sz="2400" dirty="0"/>
              <a:t> 算法决策（大模型） </a:t>
            </a:r>
            <a:r>
              <a:rPr lang="en-US" altLang="zh-CN" sz="2400" dirty="0"/>
              <a:t>+</a:t>
            </a:r>
            <a:r>
              <a:rPr lang="zh-CN" altLang="en-US" sz="2400" dirty="0"/>
              <a:t> 物理机械反馈执行</a:t>
            </a:r>
            <a:endParaRPr lang="en-US" altLang="zh-CN" sz="2400" dirty="0"/>
          </a:p>
          <a:p>
            <a:pPr algn="l">
              <a:lnSpc>
                <a:spcPct val="20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5704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BC24A1D-DFB8-4D72-8226-4E4927C45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具身智体的典型架构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EEA8A20-0306-CA5F-AC3F-6C0E610BED39}"/>
              </a:ext>
            </a:extLst>
          </p:cNvPr>
          <p:cNvGrpSpPr/>
          <p:nvPr/>
        </p:nvGrpSpPr>
        <p:grpSpPr>
          <a:xfrm>
            <a:off x="286225" y="1209040"/>
            <a:ext cx="11624311" cy="5121910"/>
            <a:chOff x="286225" y="1209040"/>
            <a:chExt cx="11624311" cy="512191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FB6D165-F11B-806B-CEA0-E8B0F31BA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4309"/>
            <a:stretch/>
          </p:blipFill>
          <p:spPr>
            <a:xfrm>
              <a:off x="286225" y="1209040"/>
              <a:ext cx="11624311" cy="408432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9337575-8AFB-1C85-266B-4A96C35333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5052"/>
            <a:stretch/>
          </p:blipFill>
          <p:spPr>
            <a:xfrm>
              <a:off x="286225" y="5618480"/>
              <a:ext cx="11624311" cy="712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5918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334A702-07C2-420F-6E52-70FAC234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/>
              <a:t>具身智能涉及知识点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3EC6C4E0-19FD-BB1C-56C3-8FFDF740E3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29360"/>
            <a:ext cx="10963473" cy="5125720"/>
          </a:xfrm>
        </p:spPr>
        <p:txBody>
          <a:bodyPr/>
          <a:lstStyle/>
          <a:p>
            <a:r>
              <a:rPr lang="zh-CN" altLang="en-US" sz="1800" dirty="0"/>
              <a:t>具身机器人；具身模拟器；具身感知；具身交互；具身智体；模拟到现实，包括具身</a:t>
            </a:r>
            <a:r>
              <a:rPr lang="en-US" altLang="zh-CN" sz="1800" dirty="0"/>
              <a:t>WM</a:t>
            </a:r>
            <a:r>
              <a:rPr lang="zh-CN" altLang="en-US" sz="1800" dirty="0"/>
              <a:t>、数据以及控制。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2F61FC-357C-780D-E828-A93339A78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74" y="1781511"/>
            <a:ext cx="11536414" cy="455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30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F79FF12-C5C1-00BA-8C7E-201D64D31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DD2B5A1-7702-5E0B-7BE5-B7FAAAE498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 descr="科幻成真人形機器人當同事| 人間福報">
            <a:extLst>
              <a:ext uri="{FF2B5EF4-FFF2-40B4-BE49-F238E27FC236}">
                <a16:creationId xmlns:a16="http://schemas.microsoft.com/office/drawing/2014/main" id="{5C37A0A0-0CC9-4329-0F20-7DFC4F5226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4" b="7334"/>
          <a:stretch/>
        </p:blipFill>
        <p:spPr bwMode="auto">
          <a:xfrm>
            <a:off x="-136864" y="10546"/>
            <a:ext cx="124704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699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31736</TotalTime>
  <Words>1175</Words>
  <Application>Microsoft Macintosh PowerPoint</Application>
  <PresentationFormat>自定义</PresentationFormat>
  <Paragraphs>77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30</vt:i4>
      </vt:variant>
    </vt:vector>
  </HeadingPairs>
  <TitlesOfParts>
    <vt:vector size="46" baseType="lpstr">
      <vt:lpstr>-apple-system</vt:lpstr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采访视频</vt:lpstr>
      <vt:lpstr>PowerPoint 演示文稿</vt:lpstr>
      <vt:lpstr>具身智能</vt:lpstr>
      <vt:lpstr>具身智能</vt:lpstr>
      <vt:lpstr>具身智体的典型架构</vt:lpstr>
      <vt:lpstr>具身智能涉及知识点</vt:lpstr>
      <vt:lpstr>PowerPoint 演示文稿</vt:lpstr>
      <vt:lpstr>PowerPoint 演示文稿</vt:lpstr>
      <vt:lpstr>具身的机器人形态</vt:lpstr>
      <vt:lpstr>具身的机器人形态</vt:lpstr>
      <vt:lpstr>具身的机器人形态</vt:lpstr>
      <vt:lpstr>PowerPoint 演示文稿</vt:lpstr>
      <vt:lpstr>具身仿真</vt:lpstr>
      <vt:lpstr>PowerPoint 演示文稿</vt:lpstr>
      <vt:lpstr>具身仿真</vt:lpstr>
      <vt:lpstr>1. 基于底层仿真的通用平台</vt:lpstr>
      <vt:lpstr>2. 基于真实场景的仿真平台</vt:lpstr>
      <vt:lpstr>PowerPoint 演示文稿</vt:lpstr>
      <vt:lpstr>具身智能 Embodied Intelligence</vt:lpstr>
      <vt:lpstr>具身感知</vt:lpstr>
      <vt:lpstr>具身决策</vt:lpstr>
      <vt:lpstr>具身控制</vt:lpstr>
      <vt:lpstr>搞清楚一些概念</vt:lpstr>
      <vt:lpstr>PowerPoint 演示文稿</vt:lpstr>
      <vt:lpstr>具身大模型</vt:lpstr>
      <vt:lpstr>具身大模型</vt:lpstr>
      <vt:lpstr>大模型对具身智能的影响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10636</cp:revision>
  <cp:lastPrinted>2023-09-08T09:14:01Z</cp:lastPrinted>
  <dcterms:created xsi:type="dcterms:W3CDTF">2020-08-28T08:44:19Z</dcterms:created>
  <dcterms:modified xsi:type="dcterms:W3CDTF">2024-08-11T08:34:49Z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